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990033"/>
    <a:srgbClr val="FFEBF9"/>
    <a:srgbClr val="E6FAEE"/>
    <a:srgbClr val="FFF5FC"/>
    <a:srgbClr val="008080"/>
    <a:srgbClr val="E668BC"/>
    <a:srgbClr val="FF99FF"/>
    <a:srgbClr val="0099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6" autoAdjust="0"/>
    <p:restoredTop sz="93002" autoAdjust="0"/>
  </p:normalViewPr>
  <p:slideViewPr>
    <p:cSldViewPr snapToObjects="1">
      <p:cViewPr>
        <p:scale>
          <a:sx n="100" d="100"/>
          <a:sy n="100" d="100"/>
        </p:scale>
        <p:origin x="-1686" y="-14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hD\KONFERENCIE\ESPEN\Lyon%202020\grafy%20post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hD\KONFERENCIE\ESPEN\Lyon%202020\grafy%20post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k-SK" sz="1000" b="1" dirty="0" err="1">
                <a:solidFill>
                  <a:schemeClr val="tx1"/>
                </a:solidFill>
                <a:latin typeface="+mn-lt"/>
              </a:rPr>
              <a:t>Changes</a:t>
            </a:r>
            <a:r>
              <a:rPr lang="sk-SK" sz="1000" b="1" dirty="0">
                <a:solidFill>
                  <a:schemeClr val="tx1"/>
                </a:solidFill>
                <a:latin typeface="+mn-lt"/>
              </a:rPr>
              <a:t> in </a:t>
            </a:r>
            <a:r>
              <a:rPr lang="sk-SK" sz="1000" b="1" dirty="0" err="1">
                <a:solidFill>
                  <a:schemeClr val="tx1"/>
                </a:solidFill>
                <a:latin typeface="+mn-lt"/>
              </a:rPr>
              <a:t>energy</a:t>
            </a:r>
            <a:r>
              <a:rPr lang="sk-SK" sz="1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sk-SK" sz="1000" b="1" dirty="0" err="1">
                <a:solidFill>
                  <a:schemeClr val="tx1"/>
                </a:solidFill>
                <a:latin typeface="+mn-lt"/>
              </a:rPr>
              <a:t>intake</a:t>
            </a:r>
            <a:r>
              <a:rPr lang="sk-SK" sz="1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sk-SK" sz="1000" b="1" dirty="0" err="1">
                <a:solidFill>
                  <a:schemeClr val="tx1"/>
                </a:solidFill>
                <a:latin typeface="+mn-lt"/>
              </a:rPr>
              <a:t>during</a:t>
            </a:r>
            <a:r>
              <a:rPr lang="sk-SK" sz="1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sk-SK" sz="1000" b="1" dirty="0" err="1">
                <a:solidFill>
                  <a:schemeClr val="tx1"/>
                </a:solidFill>
                <a:latin typeface="+mn-lt"/>
              </a:rPr>
              <a:t>pregnancy</a:t>
            </a:r>
            <a:r>
              <a:rPr lang="sk-SK" sz="1000" b="1" dirty="0">
                <a:solidFill>
                  <a:schemeClr val="tx1"/>
                </a:solidFill>
                <a:latin typeface="+mn-lt"/>
              </a:rPr>
              <a:t> </a:t>
            </a:r>
            <a:endParaRPr lang="en-US" sz="1000" b="1" dirty="0">
              <a:solidFill>
                <a:schemeClr val="tx1"/>
              </a:solidFill>
              <a:latin typeface="+mn-lt"/>
            </a:endParaRPr>
          </a:p>
        </c:rich>
      </c:tx>
      <c:layout>
        <c:manualLayout>
          <c:xMode val="edge"/>
          <c:yMode val="edge"/>
          <c:x val="0.17278243989030331"/>
          <c:y val="5.78213309491519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EI (kcal/kg)</c:v>
                </c:pt>
              </c:strCache>
            </c:strRef>
          </c:tx>
          <c:spPr>
            <a:gradFill flip="none" rotWithShape="1">
              <a:gsLst>
                <a:gs pos="0">
                  <a:srgbClr val="FBC5F7"/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rgbClr val="CC0066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  <a:effectLst/>
          </c:spPr>
          <c:invertIfNegative val="0"/>
          <c:trendline>
            <c:spPr>
              <a:ln w="19050" cap="rnd">
                <a:solidFill>
                  <a:srgbClr val="660033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2.6648746026386037E-2"/>
                  <c:y val="-0.29851172674640625"/>
                </c:manualLayout>
              </c:layout>
              <c:numFmt formatCode="General" sourceLinked="0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</c:trendlineLbl>
          </c:trendline>
          <c:cat>
            <c:strRef>
              <c:f>List1!$B$1:$D$1</c:f>
              <c:strCache>
                <c:ptCount val="3"/>
                <c:pt idx="0">
                  <c:v>G1</c:v>
                </c:pt>
                <c:pt idx="1">
                  <c:v>G2</c:v>
                </c:pt>
                <c:pt idx="2">
                  <c:v>G3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>
                  <c:v>30</c:v>
                </c:pt>
                <c:pt idx="1">
                  <c:v>26.8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59-4F7D-8AAF-A530A86E9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1323456"/>
        <c:axId val="1712972768"/>
      </c:barChart>
      <c:catAx>
        <c:axId val="18213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12972768"/>
        <c:crosses val="autoZero"/>
        <c:auto val="1"/>
        <c:lblAlgn val="ctr"/>
        <c:lblOffset val="100"/>
        <c:noMultiLvlLbl val="0"/>
      </c:catAx>
      <c:valAx>
        <c:axId val="171297276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b="0">
                    <a:solidFill>
                      <a:schemeClr val="tx1"/>
                    </a:solidFill>
                  </a:rPr>
                  <a:t>EI (kcal/ kg)</a:t>
                </a:r>
              </a:p>
            </c:rich>
          </c:tx>
          <c:layout>
            <c:manualLayout>
              <c:xMode val="edge"/>
              <c:yMode val="edge"/>
              <c:x val="2.2222377525966876E-2"/>
              <c:y val="0.34791140360711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21323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k-SK" sz="1000" b="1" dirty="0" err="1">
                <a:solidFill>
                  <a:schemeClr val="tx1"/>
                </a:solidFill>
              </a:rPr>
              <a:t>Changes</a:t>
            </a:r>
            <a:r>
              <a:rPr lang="sk-SK" sz="1000" b="1" dirty="0">
                <a:solidFill>
                  <a:schemeClr val="tx1"/>
                </a:solidFill>
              </a:rPr>
              <a:t> in </a:t>
            </a:r>
            <a:r>
              <a:rPr lang="sk-SK" sz="1000" b="1" dirty="0" err="1">
                <a:solidFill>
                  <a:schemeClr val="tx1"/>
                </a:solidFill>
              </a:rPr>
              <a:t>resting</a:t>
            </a:r>
            <a:r>
              <a:rPr lang="sk-SK" sz="1000" b="1" baseline="0" dirty="0">
                <a:solidFill>
                  <a:schemeClr val="tx1"/>
                </a:solidFill>
              </a:rPr>
              <a:t> </a:t>
            </a:r>
            <a:r>
              <a:rPr lang="sk-SK" sz="1000" b="1" baseline="0" dirty="0" err="1">
                <a:solidFill>
                  <a:schemeClr val="tx1"/>
                </a:solidFill>
              </a:rPr>
              <a:t>energy</a:t>
            </a:r>
            <a:r>
              <a:rPr lang="sk-SK" sz="1000" b="1" baseline="0" dirty="0">
                <a:solidFill>
                  <a:schemeClr val="tx1"/>
                </a:solidFill>
              </a:rPr>
              <a:t> </a:t>
            </a:r>
            <a:r>
              <a:rPr lang="sk-SK" sz="1000" b="1" baseline="0" dirty="0" err="1">
                <a:solidFill>
                  <a:schemeClr val="tx1"/>
                </a:solidFill>
              </a:rPr>
              <a:t>expenditure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br>
              <a:rPr lang="sk-SK" sz="1000" b="1" dirty="0">
                <a:solidFill>
                  <a:schemeClr val="tx1"/>
                </a:solidFill>
              </a:rPr>
            </a:br>
            <a:r>
              <a:rPr lang="sk-SK" sz="1000" b="1" dirty="0" err="1">
                <a:solidFill>
                  <a:schemeClr val="tx1"/>
                </a:solidFill>
              </a:rPr>
              <a:t>during</a:t>
            </a:r>
            <a:r>
              <a:rPr lang="sk-SK" sz="1000" b="1" dirty="0">
                <a:solidFill>
                  <a:schemeClr val="tx1"/>
                </a:solidFill>
              </a:rPr>
              <a:t> </a:t>
            </a:r>
            <a:r>
              <a:rPr lang="sk-SK" sz="1000" b="1" dirty="0" err="1">
                <a:solidFill>
                  <a:schemeClr val="tx1"/>
                </a:solidFill>
              </a:rPr>
              <a:t>pregnancy</a:t>
            </a:r>
            <a:r>
              <a:rPr lang="sk-SK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613704012193317"/>
          <c:y val="3.2407262495753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List1!$A$22</c:f>
              <c:strCache>
                <c:ptCount val="1"/>
                <c:pt idx="0">
                  <c:v>REE (kcal/kg)</c:v>
                </c:pt>
              </c:strCache>
            </c:strRef>
          </c:tx>
          <c:spPr>
            <a:gradFill>
              <a:gsLst>
                <a:gs pos="2000">
                  <a:srgbClr val="FBC5F7"/>
                </a:gs>
                <a:gs pos="35000">
                  <a:schemeClr val="bg1">
                    <a:lumMod val="0"/>
                    <a:lumOff val="100000"/>
                  </a:schemeClr>
                </a:gs>
                <a:gs pos="100000">
                  <a:srgbClr val="BC005E"/>
                </a:gs>
              </a:gsLst>
              <a:path path="circle">
                <a:fillToRect l="50000" t="-80000" r="50000" b="180000"/>
              </a:path>
            </a:gradFill>
            <a:ln>
              <a:solidFill>
                <a:schemeClr val="tx1"/>
              </a:solidFill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rgbClr val="990033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27534963979778609"/>
                  <c:y val="-6.5541275381487046E-2"/>
                </c:manualLayout>
              </c:layout>
              <c:numFmt formatCode="General" sourceLinked="0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</c:trendlineLbl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List1!$B$21:$D$21</c:f>
              <c:strCache>
                <c:ptCount val="3"/>
                <c:pt idx="0">
                  <c:v>G1</c:v>
                </c:pt>
                <c:pt idx="1">
                  <c:v>G2</c:v>
                </c:pt>
                <c:pt idx="2">
                  <c:v>G3</c:v>
                </c:pt>
              </c:strCache>
            </c:strRef>
          </c:cat>
          <c:val>
            <c:numRef>
              <c:f>List1!$B$22:$D$22</c:f>
              <c:numCache>
                <c:formatCode>General</c:formatCode>
                <c:ptCount val="3"/>
                <c:pt idx="0">
                  <c:v>22.6</c:v>
                </c:pt>
                <c:pt idx="1">
                  <c:v>23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21-4521-9F4C-58970D5B1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1534320"/>
        <c:axId val="1402150544"/>
      </c:barChart>
      <c:catAx>
        <c:axId val="121153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02150544"/>
        <c:crosses val="autoZero"/>
        <c:auto val="1"/>
        <c:lblAlgn val="ctr"/>
        <c:lblOffset val="100"/>
        <c:noMultiLvlLbl val="0"/>
      </c:catAx>
      <c:valAx>
        <c:axId val="1402150544"/>
        <c:scaling>
          <c:orientation val="minMax"/>
          <c:max val="25"/>
          <c:min val="2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>
                    <a:solidFill>
                      <a:schemeClr val="tx1"/>
                    </a:solidFill>
                  </a:rPr>
                  <a:t>REE (kcal/</a:t>
                </a:r>
                <a:r>
                  <a:rPr lang="sk-SK" baseline="0">
                    <a:solidFill>
                      <a:schemeClr val="tx1"/>
                    </a:solidFill>
                  </a:rPr>
                  <a:t> kg)</a:t>
                </a:r>
                <a:endParaRPr lang="sk-SK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3.0555402016674959E-2"/>
              <c:y val="0.2940584598696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2115343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F3156-7F50-45EB-99C6-AA66779E05A0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29C8D-BD7E-4C56-BCDD-60CE092C6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50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29C8D-BD7E-4C56-BCDD-60CE092C6B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9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0" y="2027238"/>
            <a:ext cx="12192000" cy="6588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358775" y="2714625"/>
            <a:ext cx="3590925" cy="17866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4327525" y="2714625"/>
            <a:ext cx="3648075" cy="9911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6"/>
          </p:nvPr>
        </p:nvSpPr>
        <p:spPr>
          <a:xfrm>
            <a:off x="8549472" y="2695575"/>
            <a:ext cx="3567112" cy="1805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4315494" y="3820411"/>
            <a:ext cx="3648075" cy="2363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8"/>
          </p:nvPr>
        </p:nvSpPr>
        <p:spPr>
          <a:xfrm>
            <a:off x="340330" y="4659730"/>
            <a:ext cx="3590925" cy="17866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5"/>
          <p:cNvSpPr>
            <a:spLocks noGrp="1"/>
          </p:cNvSpPr>
          <p:nvPr>
            <p:ph sz="quarter" idx="19"/>
          </p:nvPr>
        </p:nvSpPr>
        <p:spPr>
          <a:xfrm>
            <a:off x="8576760" y="4664744"/>
            <a:ext cx="3567112" cy="1805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5"/>
          <p:cNvSpPr>
            <a:spLocks noGrp="1"/>
          </p:cNvSpPr>
          <p:nvPr>
            <p:ph sz="quarter" idx="20"/>
          </p:nvPr>
        </p:nvSpPr>
        <p:spPr>
          <a:xfrm>
            <a:off x="4030580" y="6364704"/>
            <a:ext cx="4174958" cy="4932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6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75E2843-5389-48B7-B7EB-01C5F75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D286D-989A-4337-A3BD-DAA4E4A62C14}" type="datetimeFigureOut">
              <a:rPr lang="en-US"/>
              <a:pPr>
                <a:defRPr/>
              </a:pPr>
              <a:t>8/19/2020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1EAD6A-4F69-4FF9-8403-7CCCC1469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178379-E034-4CA7-A7A7-6C53CFAB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95A9-58AE-4DD5-8CA2-AD852B1C9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85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4105" y="-8467"/>
            <a:ext cx="10627895" cy="834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67592"/>
            <a:ext cx="12192000" cy="580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2"/>
          <p:cNvSpPr txBox="1">
            <a:spLocks/>
          </p:cNvSpPr>
          <p:nvPr userDrawn="1"/>
        </p:nvSpPr>
        <p:spPr>
          <a:xfrm>
            <a:off x="0" y="1977361"/>
            <a:ext cx="12192000" cy="3368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i="1" dirty="0"/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254500" y="2465646"/>
            <a:ext cx="3683000" cy="3808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i="0" dirty="0"/>
          </a:p>
        </p:txBody>
      </p:sp>
      <p:sp>
        <p:nvSpPr>
          <p:cNvPr id="11" name="Text Placeholder 2"/>
          <p:cNvSpPr txBox="1">
            <a:spLocks/>
          </p:cNvSpPr>
          <p:nvPr userDrawn="1"/>
        </p:nvSpPr>
        <p:spPr>
          <a:xfrm>
            <a:off x="10507482" y="2456219"/>
            <a:ext cx="3683000" cy="3808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i="0" dirty="0"/>
          </a:p>
        </p:txBody>
      </p:sp>
      <p:sp>
        <p:nvSpPr>
          <p:cNvPr id="12" name="Content Placeholder 7"/>
          <p:cNvSpPr txBox="1">
            <a:spLocks/>
          </p:cNvSpPr>
          <p:nvPr userDrawn="1"/>
        </p:nvSpPr>
        <p:spPr>
          <a:xfrm>
            <a:off x="348793" y="2696065"/>
            <a:ext cx="3582185" cy="36008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7"/>
          <p:cNvSpPr txBox="1">
            <a:spLocks/>
          </p:cNvSpPr>
          <p:nvPr userDrawn="1"/>
        </p:nvSpPr>
        <p:spPr>
          <a:xfrm>
            <a:off x="4253056" y="2696066"/>
            <a:ext cx="3582185" cy="360244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0" dirty="0"/>
          </a:p>
        </p:txBody>
      </p:sp>
      <p:sp>
        <p:nvSpPr>
          <p:cNvPr id="14" name="Content Placeholder 7"/>
          <p:cNvSpPr txBox="1">
            <a:spLocks/>
          </p:cNvSpPr>
          <p:nvPr userDrawn="1"/>
        </p:nvSpPr>
        <p:spPr>
          <a:xfrm>
            <a:off x="8289299" y="2724345"/>
            <a:ext cx="3582185" cy="355688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0" dirty="0"/>
          </a:p>
        </p:txBody>
      </p:sp>
      <p:sp>
        <p:nvSpPr>
          <p:cNvPr id="15" name="Content Placeholder 7"/>
          <p:cNvSpPr txBox="1">
            <a:spLocks/>
          </p:cNvSpPr>
          <p:nvPr userDrawn="1"/>
        </p:nvSpPr>
        <p:spPr>
          <a:xfrm>
            <a:off x="0" y="2000053"/>
            <a:ext cx="12113443" cy="5923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val="257134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25" userDrawn="1">
          <p15:clr>
            <a:srgbClr val="F26B43"/>
          </p15:clr>
        </p15:guide>
        <p15:guide id="2" pos="56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>
            <a:extLst>
              <a:ext uri="{FF2B5EF4-FFF2-40B4-BE49-F238E27FC236}">
                <a16:creationId xmlns:a16="http://schemas.microsoft.com/office/drawing/2014/main" id="{DED2BD48-9164-4E34-8198-D15254F26BC4}"/>
              </a:ext>
            </a:extLst>
          </p:cNvPr>
          <p:cNvSpPr/>
          <p:nvPr/>
        </p:nvSpPr>
        <p:spPr>
          <a:xfrm>
            <a:off x="11352584" y="3817220"/>
            <a:ext cx="751237" cy="506399"/>
          </a:xfrm>
          <a:prstGeom prst="rect">
            <a:avLst/>
          </a:prstGeom>
          <a:ln w="3810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1DFA324-0E1A-481B-82B1-ECFEB9443932}"/>
              </a:ext>
            </a:extLst>
          </p:cNvPr>
          <p:cNvSpPr/>
          <p:nvPr/>
        </p:nvSpPr>
        <p:spPr>
          <a:xfrm>
            <a:off x="9477061" y="4473717"/>
            <a:ext cx="1078823" cy="683475"/>
          </a:xfrm>
          <a:prstGeom prst="rect">
            <a:avLst/>
          </a:prstGeom>
          <a:ln w="3810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40354AB-49EB-41F4-8A7E-3DF81A274E2F}"/>
              </a:ext>
            </a:extLst>
          </p:cNvPr>
          <p:cNvSpPr/>
          <p:nvPr/>
        </p:nvSpPr>
        <p:spPr>
          <a:xfrm>
            <a:off x="10560496" y="3204196"/>
            <a:ext cx="792088" cy="1954196"/>
          </a:xfrm>
          <a:prstGeom prst="rect">
            <a:avLst/>
          </a:prstGeom>
          <a:noFill/>
          <a:ln w="3810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675B4EC4-D093-47DE-B3D2-CE5DB26C1F6F}"/>
              </a:ext>
            </a:extLst>
          </p:cNvPr>
          <p:cNvSpPr/>
          <p:nvPr/>
        </p:nvSpPr>
        <p:spPr>
          <a:xfrm>
            <a:off x="55666" y="46364"/>
            <a:ext cx="12087078" cy="139846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8575"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k-SK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E522FB-5096-47DC-9359-A035C417E858}"/>
              </a:ext>
            </a:extLst>
          </p:cNvPr>
          <p:cNvSpPr txBox="1"/>
          <p:nvPr/>
        </p:nvSpPr>
        <p:spPr>
          <a:xfrm>
            <a:off x="55666" y="51415"/>
            <a:ext cx="1208066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700" b="1" i="0" dirty="0">
                <a:solidFill>
                  <a:srgbClr val="001F69"/>
                </a:solidFill>
                <a:effectLst/>
              </a:rPr>
              <a:t> </a:t>
            </a:r>
            <a:r>
              <a:rPr lang="en-US" sz="1700" b="1" i="0" dirty="0">
                <a:solidFill>
                  <a:srgbClr val="CC0066"/>
                </a:solidFill>
                <a:effectLst/>
              </a:rPr>
              <a:t>THE RELATIONSHIP OF MATERNAL NUTRITION WITH RESTING ENERGY EXPENDITURE </a:t>
            </a:r>
            <a:br>
              <a:rPr lang="sk-SK" sz="1700" b="1" i="0" dirty="0">
                <a:solidFill>
                  <a:srgbClr val="CC0066"/>
                </a:solidFill>
                <a:effectLst/>
              </a:rPr>
            </a:br>
            <a:r>
              <a:rPr lang="en-US" sz="1700" b="1" i="0" dirty="0">
                <a:solidFill>
                  <a:srgbClr val="CC0066"/>
                </a:solidFill>
                <a:effectLst/>
              </a:rPr>
              <a:t>AND PREGNANCY OUTCOMES IN CZECH PREGNANT WOMEN</a:t>
            </a:r>
            <a:endParaRPr lang="en-US" sz="1700" b="0" i="0" dirty="0">
              <a:solidFill>
                <a:srgbClr val="CC0066"/>
              </a:solidFill>
              <a:effectLst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ADCA6B5-3031-4B79-B573-622AFE9EEEB2}"/>
              </a:ext>
            </a:extLst>
          </p:cNvPr>
          <p:cNvSpPr txBox="1"/>
          <p:nvPr/>
        </p:nvSpPr>
        <p:spPr>
          <a:xfrm>
            <a:off x="11327184" y="57275"/>
            <a:ext cx="835345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700" b="1" i="0" dirty="0">
                <a:effectLst/>
              </a:rPr>
              <a:t>P062</a:t>
            </a:r>
            <a:endParaRPr lang="en-US" sz="1700" b="0" i="0" dirty="0">
              <a:effectLst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4443344-D1A5-4D2F-8A08-7AAC81DEB290}"/>
              </a:ext>
            </a:extLst>
          </p:cNvPr>
          <p:cNvSpPr txBox="1"/>
          <p:nvPr/>
        </p:nvSpPr>
        <p:spPr>
          <a:xfrm>
            <a:off x="456624" y="552184"/>
            <a:ext cx="117353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k-SK" sz="1000" b="1" dirty="0"/>
              <a:t>Simona Najpaverova </a:t>
            </a:r>
            <a:r>
              <a:rPr lang="sk-SK" sz="1000" b="1" baseline="30000" dirty="0"/>
              <a:t>1</a:t>
            </a:r>
            <a:r>
              <a:rPr lang="sk-SK" sz="1000" b="1" dirty="0"/>
              <a:t>, Miroslav </a:t>
            </a:r>
            <a:r>
              <a:rPr lang="sk-SK" sz="1000" b="1" dirty="0" err="1"/>
              <a:t>Kovarik</a:t>
            </a:r>
            <a:r>
              <a:rPr lang="sk-SK" sz="1000" b="1" dirty="0"/>
              <a:t> </a:t>
            </a:r>
            <a:r>
              <a:rPr lang="sk-SK" sz="1000" b="1" baseline="30000" dirty="0"/>
              <a:t>1</a:t>
            </a:r>
            <a:r>
              <a:rPr lang="sk-SK" sz="1000" b="1" dirty="0"/>
              <a:t>, </a:t>
            </a:r>
            <a:r>
              <a:rPr lang="sk-SK" sz="1000" b="1" dirty="0" err="1"/>
              <a:t>Marian</a:t>
            </a:r>
            <a:r>
              <a:rPr lang="sk-SK" sz="1000" b="1" dirty="0"/>
              <a:t> </a:t>
            </a:r>
            <a:r>
              <a:rPr lang="sk-SK" sz="1000" b="1" dirty="0" err="1"/>
              <a:t>Kacerovsky</a:t>
            </a:r>
            <a:r>
              <a:rPr lang="sk-SK" sz="1000" b="1" dirty="0"/>
              <a:t> </a:t>
            </a:r>
            <a:r>
              <a:rPr lang="sk-SK" sz="1000" b="1" baseline="30000" dirty="0"/>
              <a:t>2</a:t>
            </a:r>
            <a:r>
              <a:rPr lang="sk-SK" sz="1000" b="1" dirty="0"/>
              <a:t>, </a:t>
            </a:r>
            <a:r>
              <a:rPr lang="sk-SK" sz="1000" b="1" dirty="0" err="1"/>
              <a:t>Zdenek</a:t>
            </a:r>
            <a:r>
              <a:rPr lang="sk-SK" sz="1000" b="1" dirty="0"/>
              <a:t> </a:t>
            </a:r>
            <a:r>
              <a:rPr lang="sk-SK" sz="1000" b="1" dirty="0" err="1"/>
              <a:t>Zadak</a:t>
            </a:r>
            <a:r>
              <a:rPr lang="sk-SK" sz="1000" b="1" baseline="30000" dirty="0"/>
              <a:t> 3 </a:t>
            </a:r>
            <a:r>
              <a:rPr lang="sk-SK" sz="1000" b="1" dirty="0"/>
              <a:t>and Miloslav </a:t>
            </a:r>
            <a:r>
              <a:rPr lang="sk-SK" sz="1000" b="1" dirty="0" err="1"/>
              <a:t>Hronek</a:t>
            </a:r>
            <a:r>
              <a:rPr lang="sk-SK" sz="1000" b="1" dirty="0"/>
              <a:t> </a:t>
            </a:r>
            <a:r>
              <a:rPr lang="sk-SK" sz="1000" b="1" baseline="30000" dirty="0"/>
              <a:t>1,2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B861CC5-572D-4F62-9970-EB7683E7ADA5}"/>
              </a:ext>
            </a:extLst>
          </p:cNvPr>
          <p:cNvSpPr txBox="1"/>
          <p:nvPr/>
        </p:nvSpPr>
        <p:spPr>
          <a:xfrm>
            <a:off x="0" y="836790"/>
            <a:ext cx="12212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k-SK" sz="900" b="1" dirty="0"/>
              <a:t>1 Department of </a:t>
            </a:r>
            <a:r>
              <a:rPr lang="sk-SK" sz="900" b="1" dirty="0" err="1"/>
              <a:t>Biological</a:t>
            </a:r>
            <a:r>
              <a:rPr lang="sk-SK" sz="900" b="1" dirty="0"/>
              <a:t> and </a:t>
            </a:r>
            <a:r>
              <a:rPr lang="sk-SK" sz="900" b="1" dirty="0" err="1"/>
              <a:t>Medical</a:t>
            </a:r>
            <a:r>
              <a:rPr lang="sk-SK" sz="900" b="1" dirty="0"/>
              <a:t> </a:t>
            </a:r>
            <a:r>
              <a:rPr lang="sk-SK" sz="900" b="1" dirty="0" err="1"/>
              <a:t>Sciences</a:t>
            </a:r>
            <a:r>
              <a:rPr lang="sk-SK" sz="900" b="1" dirty="0"/>
              <a:t>, </a:t>
            </a:r>
            <a:r>
              <a:rPr lang="sk-SK" sz="900" b="1" dirty="0" err="1"/>
              <a:t>Faculty</a:t>
            </a:r>
            <a:r>
              <a:rPr lang="sk-SK" sz="900" b="1" dirty="0"/>
              <a:t> of </a:t>
            </a:r>
            <a:r>
              <a:rPr lang="sk-SK" sz="900" b="1" dirty="0" err="1"/>
              <a:t>Pharmacy</a:t>
            </a:r>
            <a:r>
              <a:rPr lang="sk-SK" sz="900" b="1" dirty="0"/>
              <a:t> in Hradec </a:t>
            </a:r>
            <a:r>
              <a:rPr lang="sk-SK" sz="900" b="1" dirty="0" err="1"/>
              <a:t>Kralove</a:t>
            </a:r>
            <a:r>
              <a:rPr lang="sk-SK" sz="900" b="1" dirty="0"/>
              <a:t>, Charles </a:t>
            </a:r>
            <a:r>
              <a:rPr lang="sk-SK" sz="900" b="1" dirty="0" err="1"/>
              <a:t>University</a:t>
            </a:r>
            <a:r>
              <a:rPr lang="sk-SK" sz="900" b="1" dirty="0"/>
              <a:t>, </a:t>
            </a:r>
            <a:r>
              <a:rPr lang="sk-SK" sz="900" b="1" dirty="0" err="1"/>
              <a:t>Czech</a:t>
            </a:r>
            <a:r>
              <a:rPr lang="sk-SK" sz="900" b="1" dirty="0"/>
              <a:t> </a:t>
            </a:r>
            <a:r>
              <a:rPr lang="sk-SK" sz="900" b="1" dirty="0" err="1"/>
              <a:t>Republic</a:t>
            </a:r>
            <a:endParaRPr lang="sk-SK" sz="900" b="1" dirty="0"/>
          </a:p>
          <a:p>
            <a:pPr algn="ctr"/>
            <a:r>
              <a:rPr lang="sk-SK" sz="900" b="1" dirty="0"/>
              <a:t>2 Department of </a:t>
            </a:r>
            <a:r>
              <a:rPr lang="sk-SK" sz="900" b="1" dirty="0" err="1"/>
              <a:t>Obstetrics</a:t>
            </a:r>
            <a:r>
              <a:rPr lang="sk-SK" sz="900" b="1" dirty="0"/>
              <a:t> and </a:t>
            </a:r>
            <a:r>
              <a:rPr lang="sk-SK" sz="900" b="1" dirty="0" err="1"/>
              <a:t>Gynecology</a:t>
            </a:r>
            <a:r>
              <a:rPr lang="sk-SK" sz="900" b="1" dirty="0"/>
              <a:t>, </a:t>
            </a:r>
            <a:r>
              <a:rPr lang="sk-SK" sz="900" b="1" dirty="0" err="1"/>
              <a:t>University</a:t>
            </a:r>
            <a:r>
              <a:rPr lang="sk-SK" sz="900" b="1" dirty="0"/>
              <a:t> </a:t>
            </a:r>
            <a:r>
              <a:rPr lang="sk-SK" sz="900" b="1" dirty="0" err="1"/>
              <a:t>Hospital</a:t>
            </a:r>
            <a:r>
              <a:rPr lang="sk-SK" sz="900" b="1" dirty="0"/>
              <a:t> Hradec </a:t>
            </a:r>
            <a:r>
              <a:rPr lang="sk-SK" sz="900" b="1" dirty="0" err="1"/>
              <a:t>Kralove</a:t>
            </a:r>
            <a:r>
              <a:rPr lang="sk-SK" sz="900" b="1" dirty="0"/>
              <a:t>, </a:t>
            </a:r>
            <a:r>
              <a:rPr lang="sk-SK" sz="900" b="1" dirty="0" err="1"/>
              <a:t>Czech</a:t>
            </a:r>
            <a:r>
              <a:rPr lang="sk-SK" sz="900" b="1" dirty="0"/>
              <a:t> </a:t>
            </a:r>
            <a:r>
              <a:rPr lang="sk-SK" sz="900" b="1" dirty="0" err="1"/>
              <a:t>Republic</a:t>
            </a:r>
            <a:r>
              <a:rPr lang="sk-SK" sz="900" b="1" dirty="0"/>
              <a:t> </a:t>
            </a:r>
          </a:p>
          <a:p>
            <a:pPr algn="ctr"/>
            <a:r>
              <a:rPr lang="sk-SK" sz="900" b="1" dirty="0"/>
              <a:t>3 Department of </a:t>
            </a:r>
            <a:r>
              <a:rPr lang="sk-SK" sz="900" b="1" dirty="0" err="1"/>
              <a:t>Research</a:t>
            </a:r>
            <a:r>
              <a:rPr lang="sk-SK" sz="900" b="1" dirty="0"/>
              <a:t> and </a:t>
            </a:r>
            <a:r>
              <a:rPr lang="sk-SK" sz="900" b="1" dirty="0" err="1"/>
              <a:t>Development</a:t>
            </a:r>
            <a:r>
              <a:rPr lang="sk-SK" sz="900" b="1" dirty="0"/>
              <a:t>, </a:t>
            </a:r>
            <a:r>
              <a:rPr lang="sk-SK" sz="900" b="1" dirty="0" err="1"/>
              <a:t>University</a:t>
            </a:r>
            <a:r>
              <a:rPr lang="sk-SK" sz="900" b="1" dirty="0"/>
              <a:t> </a:t>
            </a:r>
            <a:r>
              <a:rPr lang="sk-SK" sz="900" b="1" dirty="0" err="1"/>
              <a:t>Hospital</a:t>
            </a:r>
            <a:r>
              <a:rPr lang="sk-SK" sz="900" b="1" dirty="0"/>
              <a:t> Hradec </a:t>
            </a:r>
            <a:r>
              <a:rPr lang="sk-SK" sz="900" b="1" dirty="0" err="1"/>
              <a:t>Kralove</a:t>
            </a:r>
            <a:r>
              <a:rPr lang="sk-SK" sz="900" b="1" dirty="0"/>
              <a:t>, </a:t>
            </a:r>
            <a:r>
              <a:rPr lang="sk-SK" sz="900" b="1" dirty="0" err="1"/>
              <a:t>Czech</a:t>
            </a:r>
            <a:r>
              <a:rPr lang="sk-SK" sz="900" b="1" dirty="0"/>
              <a:t> </a:t>
            </a:r>
            <a:r>
              <a:rPr lang="sk-SK" sz="900" b="1" dirty="0" err="1"/>
              <a:t>Republic</a:t>
            </a:r>
            <a:endParaRPr lang="sk-SK" sz="900" b="1" dirty="0"/>
          </a:p>
          <a:p>
            <a:pPr algn="ctr"/>
            <a:r>
              <a:rPr lang="sk-SK" sz="900" b="1" dirty="0"/>
              <a:t>e-mail: najpaves@faf.cuni.cz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EF3E1B-963B-4332-A434-E7AED72FC2C7}"/>
              </a:ext>
            </a:extLst>
          </p:cNvPr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428068"/>
            <a:ext cx="936104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2" name="Obdélník 21">
            <a:extLst>
              <a:ext uri="{FF2B5EF4-FFF2-40B4-BE49-F238E27FC236}">
                <a16:creationId xmlns:a16="http://schemas.microsoft.com/office/drawing/2014/main" id="{28F770FD-C2C8-4E6E-8D83-F1DC38E0B52F}"/>
              </a:ext>
            </a:extLst>
          </p:cNvPr>
          <p:cNvSpPr/>
          <p:nvPr/>
        </p:nvSpPr>
        <p:spPr>
          <a:xfrm>
            <a:off x="49827" y="1485772"/>
            <a:ext cx="4249426" cy="3652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sk-SK" sz="1000" b="1" dirty="0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C9277C47-0B4B-4C38-AAE1-710A07A34908}"/>
              </a:ext>
            </a:extLst>
          </p:cNvPr>
          <p:cNvSpPr/>
          <p:nvPr/>
        </p:nvSpPr>
        <p:spPr>
          <a:xfrm>
            <a:off x="7792632" y="1718230"/>
            <a:ext cx="4322386" cy="886208"/>
          </a:xfrm>
          <a:prstGeom prst="rect">
            <a:avLst/>
          </a:prstGeom>
          <a:solidFill>
            <a:srgbClr val="FFF5FC"/>
          </a:solidFill>
          <a:ln w="38100">
            <a:solidFill>
              <a:srgbClr val="008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sz="1000" b="1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EDC43015-1BFB-4D9F-8C71-9895CFA61E7F}"/>
              </a:ext>
            </a:extLst>
          </p:cNvPr>
          <p:cNvSpPr txBox="1"/>
          <p:nvPr/>
        </p:nvSpPr>
        <p:spPr>
          <a:xfrm>
            <a:off x="0" y="1700843"/>
            <a:ext cx="4211853" cy="68452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/>
            <a:r>
              <a:rPr lang="en-US" sz="1000" b="1" i="0" u="none" strike="noStrike" baseline="0" dirty="0"/>
              <a:t>The intrauterine development of the fetus is one of the most vulnerable periods in human life as it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depends on the intake of nutrients from the mother’s circulation</a:t>
            </a:r>
            <a:r>
              <a:rPr lang="sk-SK" sz="1000" b="1" i="0" u="none" strike="noStrike" baseline="0" dirty="0"/>
              <a:t>. </a:t>
            </a:r>
            <a:r>
              <a:rPr lang="en-US" sz="1000" b="1" i="0" u="none" strike="noStrike" baseline="0" dirty="0"/>
              <a:t>Inadequate diets that lead to nutrient deficiencies as well as lack of energy intake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(EI) can have a substantial impact on pregnancy</a:t>
            </a:r>
            <a:endParaRPr lang="sk-SK" sz="1000" b="1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48D868B2-1F5F-4D51-B82F-75C1B3084E6E}"/>
              </a:ext>
            </a:extLst>
          </p:cNvPr>
          <p:cNvSpPr txBox="1"/>
          <p:nvPr/>
        </p:nvSpPr>
        <p:spPr>
          <a:xfrm>
            <a:off x="70641" y="3066597"/>
            <a:ext cx="4211853" cy="207145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k-SK" sz="1200" b="1" dirty="0">
                <a:solidFill>
                  <a:schemeClr val="bg1"/>
                </a:solidFill>
              </a:rPr>
              <a:t>AIM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C4651086-BCC7-42C5-A568-480D090FB942}"/>
              </a:ext>
            </a:extLst>
          </p:cNvPr>
          <p:cNvSpPr txBox="1"/>
          <p:nvPr/>
        </p:nvSpPr>
        <p:spPr>
          <a:xfrm>
            <a:off x="54439" y="4192877"/>
            <a:ext cx="4211853" cy="218846"/>
          </a:xfrm>
          <a:prstGeom prst="rect">
            <a:avLst/>
          </a:prstGeom>
          <a:solidFill>
            <a:srgbClr val="009999"/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k-SK" sz="1200" b="1" dirty="0">
                <a:solidFill>
                  <a:schemeClr val="bg1"/>
                </a:solidFill>
              </a:rPr>
              <a:t>METHODS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8FF71CE-B3BA-485D-9736-D1A755327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" r="150"/>
          <a:stretch>
            <a:fillRect/>
          </a:stretch>
        </p:blipFill>
        <p:spPr bwMode="auto">
          <a:xfrm>
            <a:off x="9912424" y="411218"/>
            <a:ext cx="1004240" cy="94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5" name="TextovéPole 34">
            <a:extLst>
              <a:ext uri="{FF2B5EF4-FFF2-40B4-BE49-F238E27FC236}">
                <a16:creationId xmlns:a16="http://schemas.microsoft.com/office/drawing/2014/main" id="{A0BB93CB-5F37-400A-958E-22479192300A}"/>
              </a:ext>
            </a:extLst>
          </p:cNvPr>
          <p:cNvSpPr txBox="1"/>
          <p:nvPr/>
        </p:nvSpPr>
        <p:spPr>
          <a:xfrm>
            <a:off x="70641" y="3271313"/>
            <a:ext cx="4211852" cy="77543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009999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000" b="1" dirty="0"/>
              <a:t>T</a:t>
            </a:r>
            <a:r>
              <a:rPr lang="en-US" sz="1000" b="1" dirty="0"/>
              <a:t>he aim of this study was to evaluate nutritional and macronutrients intake (NEMI) in</a:t>
            </a:r>
            <a:r>
              <a:rPr lang="sk-SK" sz="1000" b="1" dirty="0"/>
              <a:t> </a:t>
            </a:r>
            <a:r>
              <a:rPr lang="en-US" sz="1000" b="1" dirty="0"/>
              <a:t>relation to</a:t>
            </a:r>
            <a:r>
              <a:rPr lang="sk-SK" sz="1000" b="1" dirty="0"/>
              <a:t> </a:t>
            </a:r>
            <a:r>
              <a:rPr lang="sk-SK" sz="1000" b="1" dirty="0" err="1"/>
              <a:t>resting</a:t>
            </a:r>
            <a:r>
              <a:rPr lang="sk-SK" sz="1000" b="1" dirty="0"/>
              <a:t> </a:t>
            </a:r>
            <a:r>
              <a:rPr lang="sk-SK" sz="1000" b="1" dirty="0" err="1"/>
              <a:t>energy</a:t>
            </a:r>
            <a:r>
              <a:rPr lang="sk-SK" sz="1000" b="1" dirty="0"/>
              <a:t> </a:t>
            </a:r>
            <a:r>
              <a:rPr lang="sk-SK" sz="1000" b="1" dirty="0" err="1"/>
              <a:t>expenditure</a:t>
            </a:r>
            <a:r>
              <a:rPr lang="sk-SK" sz="1000" b="1" dirty="0"/>
              <a:t> (REE) </a:t>
            </a:r>
            <a:r>
              <a:rPr lang="en-US" sz="1000" b="1" dirty="0"/>
              <a:t>and the association with pregnancy outcomes in Czech pregnant women.</a:t>
            </a:r>
            <a:endParaRPr lang="sk-SK" sz="1000" b="1" dirty="0"/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FD34F99A-1049-4BDF-BC29-09B9E1AFD26B}"/>
              </a:ext>
            </a:extLst>
          </p:cNvPr>
          <p:cNvSpPr/>
          <p:nvPr/>
        </p:nvSpPr>
        <p:spPr>
          <a:xfrm>
            <a:off x="4416665" y="5540274"/>
            <a:ext cx="7694445" cy="977223"/>
          </a:xfrm>
          <a:prstGeom prst="rect">
            <a:avLst/>
          </a:prstGeom>
          <a:ln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1E71049A-411C-4F60-8F0D-6258299FF336}"/>
              </a:ext>
            </a:extLst>
          </p:cNvPr>
          <p:cNvSpPr txBox="1"/>
          <p:nvPr/>
        </p:nvSpPr>
        <p:spPr>
          <a:xfrm>
            <a:off x="55666" y="1484784"/>
            <a:ext cx="4240134" cy="223111"/>
          </a:xfrm>
          <a:prstGeom prst="rect">
            <a:avLst/>
          </a:prstGeom>
          <a:solidFill>
            <a:srgbClr val="009999"/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k-SK" sz="12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6464AAAF-62E1-4117-8BA5-22B0F2487985}"/>
              </a:ext>
            </a:extLst>
          </p:cNvPr>
          <p:cNvSpPr txBox="1"/>
          <p:nvPr/>
        </p:nvSpPr>
        <p:spPr>
          <a:xfrm>
            <a:off x="45215" y="4430596"/>
            <a:ext cx="4215867" cy="90026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/>
            <a:r>
              <a:rPr lang="en-US" sz="1000" b="1" dirty="0"/>
              <a:t>Participating in </a:t>
            </a:r>
            <a:r>
              <a:rPr lang="sk-SK" sz="1000" b="1" dirty="0" err="1"/>
              <a:t>this</a:t>
            </a:r>
            <a:r>
              <a:rPr lang="sk-SK" sz="1000" b="1" dirty="0"/>
              <a:t> </a:t>
            </a:r>
            <a:r>
              <a:rPr lang="sk-SK" sz="1000" b="1" dirty="0" err="1"/>
              <a:t>longitudinal</a:t>
            </a:r>
            <a:r>
              <a:rPr lang="sk-SK" sz="1000" b="1" dirty="0"/>
              <a:t> </a:t>
            </a:r>
            <a:r>
              <a:rPr lang="en-US" sz="1000" b="1" dirty="0"/>
              <a:t>study were </a:t>
            </a:r>
            <a:r>
              <a:rPr lang="sk-SK" sz="1000" b="1" dirty="0" err="1"/>
              <a:t>sixty</a:t>
            </a:r>
            <a:r>
              <a:rPr lang="en-US" sz="1000" b="1" dirty="0"/>
              <a:t>-five Czech women of age 29 ± </a:t>
            </a:r>
            <a:r>
              <a:rPr lang="sk-SK" sz="1000" b="1" dirty="0"/>
              <a:t>2</a:t>
            </a:r>
            <a:r>
              <a:rPr lang="en-US" sz="1000" b="1" dirty="0"/>
              <a:t> years with physiological pregnancy, </a:t>
            </a:r>
            <a:r>
              <a:rPr lang="sk-SK" sz="1000" b="1" dirty="0" err="1"/>
              <a:t>who</a:t>
            </a:r>
            <a:r>
              <a:rPr lang="sk-SK" sz="1000" b="1" dirty="0"/>
              <a:t> 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were euthyroid, normoglycemic, not anemic, non-users of chronic medications,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 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non-smokers, and non-users of alcohol or drugs.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 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Anthropometric parameters were height 16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7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 ± 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5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 cm and weight 7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7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 ± </a:t>
            </a:r>
            <a:r>
              <a:rPr lang="sk-SK" sz="1000" b="1" kern="1400" dirty="0">
                <a:solidFill>
                  <a:srgbClr val="000000"/>
                </a:solidFill>
                <a:effectLst/>
              </a:rPr>
              <a:t>1</a:t>
            </a:r>
            <a:r>
              <a:rPr lang="sk-SK" sz="1000" b="1" kern="1400" dirty="0">
                <a:solidFill>
                  <a:srgbClr val="000000"/>
                </a:solidFill>
              </a:rPr>
              <a:t>0 </a:t>
            </a:r>
            <a:r>
              <a:rPr lang="en-US" sz="1000" b="1" kern="1400" dirty="0">
                <a:solidFill>
                  <a:srgbClr val="000000"/>
                </a:solidFill>
                <a:effectLst/>
              </a:rPr>
              <a:t>kg.</a:t>
            </a:r>
            <a:endParaRPr lang="sk-SK" sz="1000" b="1" kern="140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sk-SK" sz="1000" b="1" dirty="0"/>
              <a:t>REE </a:t>
            </a:r>
            <a:r>
              <a:rPr lang="en-US" sz="1000" b="1" dirty="0"/>
              <a:t>was obtained by indirect calorimetry after 12 h of fasting. </a:t>
            </a:r>
            <a:r>
              <a:rPr lang="sk-SK" sz="1000" b="1" dirty="0"/>
              <a:t>NEMI</a:t>
            </a:r>
            <a:r>
              <a:rPr lang="en-US" sz="1000" b="1" dirty="0"/>
              <a:t> was evaluated from self-reported dietary intake records over 7 days by software. The measurements were conducted in three pregnancy periods: G1 (17</a:t>
            </a:r>
            <a:r>
              <a:rPr lang="en-US" sz="1000" b="1" baseline="30000" dirty="0"/>
              <a:t>th</a:t>
            </a:r>
            <a:r>
              <a:rPr lang="en-US" sz="1000" b="1" dirty="0"/>
              <a:t> - 27</a:t>
            </a:r>
            <a:r>
              <a:rPr lang="en-US" sz="1000" b="1" baseline="30000" dirty="0"/>
              <a:t>th</a:t>
            </a:r>
            <a:r>
              <a:rPr lang="en-US" sz="1000" b="1" dirty="0"/>
              <a:t> week of pregnancy), G2 (28</a:t>
            </a:r>
            <a:r>
              <a:rPr lang="en-US" sz="1000" b="1" baseline="30000" dirty="0"/>
              <a:t>th</a:t>
            </a:r>
            <a:r>
              <a:rPr lang="en-US" sz="1000" b="1" dirty="0"/>
              <a:t> - 35</a:t>
            </a:r>
            <a:r>
              <a:rPr lang="en-US" sz="1000" b="1" baseline="30000" dirty="0"/>
              <a:t>th</a:t>
            </a:r>
            <a:r>
              <a:rPr lang="en-US" sz="1000" b="1" dirty="0"/>
              <a:t> week of pregnancy) and G3 (36</a:t>
            </a:r>
            <a:r>
              <a:rPr lang="en-US" sz="1000" b="1" baseline="30000" dirty="0"/>
              <a:t>th</a:t>
            </a:r>
            <a:r>
              <a:rPr lang="en-US" sz="1000" b="1" dirty="0"/>
              <a:t> - 38</a:t>
            </a:r>
            <a:r>
              <a:rPr lang="en-US" sz="1000" b="1" baseline="30000" dirty="0"/>
              <a:t>th</a:t>
            </a:r>
            <a:r>
              <a:rPr lang="en-US" sz="1000" b="1" dirty="0"/>
              <a:t> week of pregnancy). </a:t>
            </a:r>
            <a:r>
              <a:rPr lang="sk-SK" sz="1000" b="1" dirty="0" err="1"/>
              <a:t>Birth</a:t>
            </a:r>
            <a:r>
              <a:rPr lang="sk-SK" sz="1000" b="1" dirty="0"/>
              <a:t> </a:t>
            </a:r>
            <a:r>
              <a:rPr lang="sk-SK" sz="1000" b="1" dirty="0" err="1"/>
              <a:t>outcomes</a:t>
            </a:r>
            <a:r>
              <a:rPr lang="en-US" sz="1000" b="1" dirty="0"/>
              <a:t> parameters were obtained from measurements or hospital medical reports on the delivery.</a:t>
            </a:r>
            <a:endParaRPr lang="sk-SK" sz="1000" b="1" dirty="0"/>
          </a:p>
          <a:p>
            <a:pPr algn="just"/>
            <a:r>
              <a:rPr lang="en-US" sz="1000" b="1" dirty="0"/>
              <a:t>Graph-Pad Prism8 (GraphPad Software, La Jolla, CA, USA) was used for descriptive statistics</a:t>
            </a:r>
            <a:r>
              <a:rPr lang="sk-SK" sz="1000" b="1" dirty="0"/>
              <a:t> and </a:t>
            </a:r>
            <a:r>
              <a:rPr lang="en-US" sz="1000" b="1" dirty="0"/>
              <a:t>correlation analysis</a:t>
            </a:r>
            <a:r>
              <a:rPr lang="sk-SK" sz="1000" b="1" dirty="0"/>
              <a:t>.</a:t>
            </a:r>
            <a:endParaRPr lang="en-US" sz="1000" b="1" dirty="0"/>
          </a:p>
          <a:p>
            <a:endParaRPr lang="sk-SK" sz="1000" b="1" dirty="0"/>
          </a:p>
        </p:txBody>
      </p:sp>
      <p:graphicFrame>
        <p:nvGraphicFramePr>
          <p:cNvPr id="45" name="Tabulka 45">
            <a:extLst>
              <a:ext uri="{FF2B5EF4-FFF2-40B4-BE49-F238E27FC236}">
                <a16:creationId xmlns:a16="http://schemas.microsoft.com/office/drawing/2014/main" id="{B6ABAE93-63B6-4DC5-A860-F48AD43E9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7766"/>
              </p:ext>
            </p:extLst>
          </p:nvPr>
        </p:nvGraphicFramePr>
        <p:xfrm>
          <a:off x="7772964" y="2818755"/>
          <a:ext cx="4330857" cy="2347652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349061">
                  <a:extLst>
                    <a:ext uri="{9D8B030D-6E8A-4147-A177-3AD203B41FA5}">
                      <a16:colId xmlns:a16="http://schemas.microsoft.com/office/drawing/2014/main" val="372720312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30606429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00884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864167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56518210"/>
                    </a:ext>
                  </a:extLst>
                </a:gridCol>
                <a:gridCol w="741436">
                  <a:extLst>
                    <a:ext uri="{9D8B030D-6E8A-4147-A177-3AD203B41FA5}">
                      <a16:colId xmlns:a16="http://schemas.microsoft.com/office/drawing/2014/main" val="3786420479"/>
                    </a:ext>
                  </a:extLst>
                </a:gridCol>
              </a:tblGrid>
              <a:tr h="381629">
                <a:tc>
                  <a:txBody>
                    <a:bodyPr/>
                    <a:lstStyle/>
                    <a:p>
                      <a:endParaRPr lang="sk-SK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Weight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gain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(kg)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Pregnancy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lenght</a:t>
                      </a:r>
                      <a:b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days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Birth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weight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(g/kg)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Birth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lenght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(cm/cm)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668160"/>
                  </a:ext>
                </a:extLst>
              </a:tr>
              <a:tr h="156676">
                <a:tc rowSpan="4">
                  <a:txBody>
                    <a:bodyPr/>
                    <a:lstStyle/>
                    <a:p>
                      <a:r>
                        <a:rPr lang="sk-SK" sz="1000" b="1" dirty="0">
                          <a:solidFill>
                            <a:schemeClr val="tx1"/>
                          </a:solidFill>
                        </a:rPr>
                        <a:t>G1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EI (kcal/kg)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-0,008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 -0,133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0,405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</a:rPr>
                        <a:t>****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chemeClr val="tx1"/>
                          </a:solidFill>
                          <a:effectLst/>
                        </a:rPr>
                        <a:t>0,059</a:t>
                      </a:r>
                      <a:endParaRPr lang="sk-SK" sz="10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995214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-0,089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 -0,101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0,322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</a:rPr>
                        <a:t>****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chemeClr val="tx1"/>
                          </a:solidFill>
                          <a:effectLst/>
                        </a:rPr>
                        <a:t>0,084</a:t>
                      </a:r>
                      <a:endParaRPr lang="sk-SK" sz="10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573619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FI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-0,016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 -0,098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0,410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</a:rPr>
                        <a:t>****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0,094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515566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CI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 0,032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b="1" kern="1200" dirty="0">
                          <a:solidFill>
                            <a:schemeClr val="tx1"/>
                          </a:solidFill>
                          <a:effectLst/>
                        </a:rPr>
                        <a:t>-0,131</a:t>
                      </a:r>
                      <a:r>
                        <a:rPr lang="cs-CZ" sz="1000" b="1" kern="120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0,309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0,013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440461"/>
                  </a:ext>
                </a:extLst>
              </a:tr>
              <a:tr h="156676">
                <a:tc rowSpan="4">
                  <a:txBody>
                    <a:bodyPr/>
                    <a:lstStyle/>
                    <a:p>
                      <a:r>
                        <a:rPr lang="sk-SK" sz="1000" b="1" dirty="0">
                          <a:solidFill>
                            <a:schemeClr val="tx1"/>
                          </a:solidFill>
                        </a:rPr>
                        <a:t>G2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EI (kcal/kg)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0,039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-0,032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0,246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0,149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535352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-0,004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-0,025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0,158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0,136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01760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FI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0,041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-0,012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0,209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0,158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179699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CI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0,054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-0,027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0,235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55204"/>
                  </a:ext>
                </a:extLst>
              </a:tr>
              <a:tr h="156676">
                <a:tc rowSpan="4">
                  <a:txBody>
                    <a:bodyPr/>
                    <a:lstStyle/>
                    <a:p>
                      <a:r>
                        <a:rPr lang="sk-SK" sz="1000" b="1" dirty="0">
                          <a:solidFill>
                            <a:schemeClr val="tx1"/>
                          </a:solidFill>
                        </a:rPr>
                        <a:t>G3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EI (kcal/kg)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-0,137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-0,199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0,245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0,085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409487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-0,260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-0,147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0,240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0,135</a:t>
                      </a:r>
                      <a:r>
                        <a:rPr lang="cs-CZ" sz="1000" b="1" baseline="30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076485"/>
                  </a:ext>
                </a:extLst>
              </a:tr>
              <a:tr h="15667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FI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-0,109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-0,152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0,140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0,078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50996"/>
                  </a:ext>
                </a:extLst>
              </a:tr>
              <a:tr h="184848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CI </a:t>
                      </a:r>
                      <a:r>
                        <a:rPr lang="cs-CZ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(g/kg)</a:t>
                      </a:r>
                      <a:endParaRPr lang="cs-CZ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-0,099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-0,192</a:t>
                      </a:r>
                      <a:r>
                        <a:rPr lang="cs-CZ" sz="10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0,253</a:t>
                      </a:r>
                      <a:r>
                        <a:rPr lang="cs-CZ" sz="10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0,047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508195"/>
                  </a:ext>
                </a:extLst>
              </a:tr>
            </a:tbl>
          </a:graphicData>
        </a:graphic>
      </p:graphicFrame>
      <p:sp>
        <p:nvSpPr>
          <p:cNvPr id="49" name="TextovéPole 48">
            <a:extLst>
              <a:ext uri="{FF2B5EF4-FFF2-40B4-BE49-F238E27FC236}">
                <a16:creationId xmlns:a16="http://schemas.microsoft.com/office/drawing/2014/main" id="{DB0D3337-99CC-4884-AEAD-49D96CBBFA6C}"/>
              </a:ext>
            </a:extLst>
          </p:cNvPr>
          <p:cNvSpPr txBox="1"/>
          <p:nvPr/>
        </p:nvSpPr>
        <p:spPr>
          <a:xfrm>
            <a:off x="4416665" y="5538186"/>
            <a:ext cx="7694445" cy="230955"/>
          </a:xfrm>
          <a:prstGeom prst="rect">
            <a:avLst/>
          </a:prstGeom>
          <a:solidFill>
            <a:srgbClr val="009999"/>
          </a:solidFill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sk-SK" sz="1200" b="1" dirty="0">
                <a:solidFill>
                  <a:schemeClr val="bg1"/>
                </a:solidFill>
              </a:rPr>
              <a:t>RESULTS</a:t>
            </a:r>
          </a:p>
          <a:p>
            <a:pPr algn="ctr">
              <a:spcBef>
                <a:spcPts val="0"/>
              </a:spcBef>
            </a:pPr>
            <a:br>
              <a:rPr lang="sk-SK" sz="1000" b="1" dirty="0"/>
            </a:br>
            <a:endParaRPr lang="sk-SK" sz="1000" b="1" dirty="0"/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7646EBA4-D707-4930-B7BD-CB20D3B81F05}"/>
              </a:ext>
            </a:extLst>
          </p:cNvPr>
          <p:cNvSpPr txBox="1"/>
          <p:nvPr/>
        </p:nvSpPr>
        <p:spPr>
          <a:xfrm>
            <a:off x="7846142" y="1809227"/>
            <a:ext cx="4216316" cy="725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r>
              <a:rPr lang="en-US" sz="1000" b="1" i="0" u="none" strike="noStrike" baseline="0" dirty="0">
                <a:solidFill>
                  <a:srgbClr val="990033"/>
                </a:solidFill>
              </a:rPr>
              <a:t>The findings of this longitudinal study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showed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significant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correlation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between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maternal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nutrition</a:t>
            </a:r>
            <a:r>
              <a:rPr lang="sk-SK" sz="1000" b="1" dirty="0">
                <a:solidFill>
                  <a:srgbClr val="990033"/>
                </a:solidFill>
              </a:rPr>
              <a:t> and </a:t>
            </a:r>
            <a:r>
              <a:rPr lang="sk-SK" sz="1000" b="1" dirty="0" err="1">
                <a:solidFill>
                  <a:srgbClr val="990033"/>
                </a:solidFill>
              </a:rPr>
              <a:t>energy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metabolism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during</a:t>
            </a:r>
            <a:r>
              <a:rPr lang="sk-SK" sz="1000" b="1" dirty="0">
                <a:solidFill>
                  <a:srgbClr val="990033"/>
                </a:solidFill>
              </a:rPr>
              <a:t> </a:t>
            </a:r>
            <a:r>
              <a:rPr lang="sk-SK" sz="1000" b="1" dirty="0" err="1">
                <a:solidFill>
                  <a:srgbClr val="990033"/>
                </a:solidFill>
              </a:rPr>
              <a:t>pregnancy</a:t>
            </a:r>
            <a:r>
              <a:rPr lang="sk-SK" sz="1000" b="1" dirty="0">
                <a:solidFill>
                  <a:srgbClr val="990033"/>
                </a:solidFill>
              </a:rPr>
              <a:t>. </a:t>
            </a:r>
            <a:r>
              <a:rPr lang="sk-SK" sz="1000" b="1" dirty="0" err="1">
                <a:solidFill>
                  <a:srgbClr val="990033"/>
                </a:solidFill>
              </a:rPr>
              <a:t>Moreover</a:t>
            </a:r>
            <a:r>
              <a:rPr lang="sk-SK" sz="1000" b="1" dirty="0">
                <a:solidFill>
                  <a:srgbClr val="990033"/>
                </a:solidFill>
              </a:rPr>
              <a:t>, </a:t>
            </a:r>
            <a:r>
              <a:rPr lang="en-US" sz="1000" b="1" i="0" u="none" strike="noStrike" baseline="0" dirty="0">
                <a:solidFill>
                  <a:srgbClr val="990033"/>
                </a:solidFill>
              </a:rPr>
              <a:t> the relationship of maternal diet with pregnancy outcomes throughout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all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pregnancy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stage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were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 </a:t>
            </a:r>
            <a:r>
              <a:rPr lang="sk-SK" sz="1000" b="1" i="0" u="none" strike="noStrike" baseline="0" dirty="0" err="1">
                <a:solidFill>
                  <a:srgbClr val="990033"/>
                </a:solidFill>
              </a:rPr>
              <a:t>demostrated</a:t>
            </a:r>
            <a:r>
              <a:rPr lang="sk-SK" sz="1000" b="1" i="0" u="none" strike="noStrike" baseline="0" dirty="0">
                <a:solidFill>
                  <a:srgbClr val="990033"/>
                </a:solidFill>
              </a:rPr>
              <a:t>.</a:t>
            </a:r>
            <a:endParaRPr lang="sk-SK" sz="1000" i="1" dirty="0">
              <a:solidFill>
                <a:srgbClr val="990033"/>
              </a:solidFill>
            </a:endParaRP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4696D4BD-8AC9-4545-A940-79FF04779150}"/>
              </a:ext>
            </a:extLst>
          </p:cNvPr>
          <p:cNvSpPr txBox="1"/>
          <p:nvPr/>
        </p:nvSpPr>
        <p:spPr>
          <a:xfrm>
            <a:off x="7710903" y="5113898"/>
            <a:ext cx="8395917" cy="30724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r>
              <a:rPr lang="cs-CZ" sz="1000" b="1" dirty="0"/>
              <a:t>V</a:t>
            </a:r>
            <a:r>
              <a:rPr lang="en-US" sz="1000" b="1" dirty="0" err="1"/>
              <a:t>alues</a:t>
            </a:r>
            <a:r>
              <a:rPr lang="en-US" sz="1000" b="1" dirty="0"/>
              <a:t> are presented as </a:t>
            </a:r>
            <a:r>
              <a:rPr lang="cs-CZ" sz="1000" b="1" i="1" dirty="0"/>
              <a:t>r</a:t>
            </a:r>
            <a:r>
              <a:rPr lang="cs-CZ" sz="1000" b="1" dirty="0"/>
              <a:t> –</a:t>
            </a:r>
            <a:r>
              <a:rPr lang="cs-CZ" sz="1000" b="1" dirty="0" err="1"/>
              <a:t>value</a:t>
            </a:r>
            <a:r>
              <a:rPr lang="cs-CZ" sz="1000" b="1" dirty="0"/>
              <a:t>.</a:t>
            </a:r>
            <a:br>
              <a:rPr lang="cs-CZ" sz="1000" b="1" dirty="0"/>
            </a:br>
            <a:r>
              <a:rPr lang="nn-NO" sz="1000" b="1" i="0" u="none" strike="noStrike" dirty="0"/>
              <a:t>*</a:t>
            </a:r>
            <a:r>
              <a:rPr lang="nn-NO" sz="1000" b="1" i="0" u="none" strike="noStrike" baseline="0" dirty="0"/>
              <a:t> </a:t>
            </a:r>
            <a:r>
              <a:rPr lang="nn-NO" sz="1000" b="1" i="1" u="none" strike="noStrike" baseline="0" dirty="0"/>
              <a:t>p</a:t>
            </a:r>
            <a:r>
              <a:rPr lang="nn-NO" sz="1000" b="1" i="0" u="none" strike="noStrike" baseline="0" dirty="0"/>
              <a:t> &lt; 0.05, ** </a:t>
            </a:r>
            <a:r>
              <a:rPr lang="nn-NO" sz="1000" b="1" i="1" u="none" strike="noStrike" baseline="0" dirty="0"/>
              <a:t>p</a:t>
            </a:r>
            <a:r>
              <a:rPr lang="nn-NO" sz="1000" b="1" i="0" u="none" strike="noStrike" baseline="0" dirty="0"/>
              <a:t> &lt; 0.01, *** </a:t>
            </a:r>
            <a:r>
              <a:rPr lang="nn-NO" sz="1000" b="1" i="1" u="none" strike="noStrike" baseline="0" dirty="0"/>
              <a:t>p</a:t>
            </a:r>
            <a:r>
              <a:rPr lang="nn-NO" sz="1000" b="1" i="0" u="none" strike="noStrike" baseline="0" dirty="0"/>
              <a:t> &lt; 0.001, **** </a:t>
            </a:r>
            <a:r>
              <a:rPr lang="nn-NO" sz="1000" b="1" i="1" u="none" strike="noStrike" baseline="0" dirty="0"/>
              <a:t>p</a:t>
            </a:r>
            <a:r>
              <a:rPr lang="nn-NO" sz="1000" b="1" i="0" u="none" strike="noStrike" baseline="0" dirty="0"/>
              <a:t> &lt; 0.0001</a:t>
            </a:r>
            <a:r>
              <a:rPr lang="sk-SK" sz="1000" b="1" i="0" u="none" strike="noStrike" baseline="0" dirty="0"/>
              <a:t> </a:t>
            </a:r>
            <a:endParaRPr lang="sk-SK" sz="1000" b="1" i="1" dirty="0"/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DB19DAA7-C2DE-43BF-8D2E-448EE28887B2}"/>
              </a:ext>
            </a:extLst>
          </p:cNvPr>
          <p:cNvSpPr txBox="1"/>
          <p:nvPr/>
        </p:nvSpPr>
        <p:spPr>
          <a:xfrm>
            <a:off x="4178970" y="2440970"/>
            <a:ext cx="914400" cy="91440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sk-SK" sz="2000" i="1" dirty="0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0702B21E-299D-441C-96CB-25EC3C670567}"/>
              </a:ext>
            </a:extLst>
          </p:cNvPr>
          <p:cNvSpPr txBox="1"/>
          <p:nvPr/>
        </p:nvSpPr>
        <p:spPr>
          <a:xfrm>
            <a:off x="7781435" y="1500439"/>
            <a:ext cx="4333583" cy="200404"/>
          </a:xfrm>
          <a:prstGeom prst="rect">
            <a:avLst/>
          </a:prstGeom>
          <a:solidFill>
            <a:srgbClr val="CC0066"/>
          </a:solidFill>
          <a:ln w="28575">
            <a:solidFill>
              <a:srgbClr val="00808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k-SK" sz="12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36933F2-9A99-4ED7-BAC7-651237C1BB63}"/>
              </a:ext>
            </a:extLst>
          </p:cNvPr>
          <p:cNvSpPr txBox="1"/>
          <p:nvPr/>
        </p:nvSpPr>
        <p:spPr>
          <a:xfrm>
            <a:off x="4412910" y="5934645"/>
            <a:ext cx="7649547" cy="63760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/>
            <a:r>
              <a:rPr lang="en-US" sz="1000" b="1" i="0" u="none" strike="noStrike" baseline="0" dirty="0"/>
              <a:t>Positive correlations were demonstrated between NEMI and birth weight (</a:t>
            </a:r>
            <a:r>
              <a:rPr lang="en-US" sz="1000" b="1" i="1" u="none" strike="noStrike" baseline="0" dirty="0"/>
              <a:t>p</a:t>
            </a:r>
            <a:r>
              <a:rPr lang="sk-SK" sz="1000" b="1" dirty="0"/>
              <a:t> </a:t>
            </a:r>
            <a:r>
              <a:rPr lang="en-US" sz="1000" b="1" i="0" u="none" strike="noStrike" baseline="0" dirty="0"/>
              <a:t>&lt; 0.001). In the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second pregnancy period, </a:t>
            </a:r>
            <a:r>
              <a:rPr lang="sk-SK" sz="1000" b="1" i="0" u="none" strike="noStrike" baseline="0" dirty="0" err="1"/>
              <a:t>nutritional</a:t>
            </a:r>
            <a:r>
              <a:rPr lang="sk-SK" sz="1000" b="1" i="0" u="none" strike="noStrike" baseline="0" dirty="0"/>
              <a:t> and </a:t>
            </a:r>
            <a:r>
              <a:rPr lang="sk-SK" sz="1000" b="1" i="0" u="none" strike="noStrike" baseline="0" dirty="0" err="1"/>
              <a:t>macronutrients</a:t>
            </a:r>
            <a:r>
              <a:rPr lang="sk-SK" sz="1000" b="1" i="0" u="none" strike="noStrike" baseline="0" dirty="0"/>
              <a:t> </a:t>
            </a:r>
            <a:r>
              <a:rPr lang="sk-SK" sz="1000" b="1" i="0" u="none" strike="noStrike" baseline="0" dirty="0" err="1"/>
              <a:t>intake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(excluding carbohydrates) positively associated with neonatal birth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length (</a:t>
            </a:r>
            <a:r>
              <a:rPr lang="en-US" sz="1000" b="1" i="1" u="none" strike="noStrike" baseline="0" dirty="0"/>
              <a:t>p</a:t>
            </a:r>
            <a:r>
              <a:rPr lang="sk-SK" sz="1000" b="1" dirty="0"/>
              <a:t> </a:t>
            </a:r>
            <a:r>
              <a:rPr lang="en-US" sz="1000" b="1" i="0" u="none" strike="noStrike" baseline="0" dirty="0"/>
              <a:t>&lt; 0.01</a:t>
            </a:r>
            <a:r>
              <a:rPr lang="sk-SK" sz="1000" b="1" dirty="0"/>
              <a:t>). </a:t>
            </a:r>
            <a:r>
              <a:rPr lang="en-US" sz="1000" b="1" i="0" u="none" strike="noStrike" baseline="0" dirty="0"/>
              <a:t>An increased </a:t>
            </a:r>
            <a:r>
              <a:rPr lang="sk-SK" sz="1000" b="1" i="0" u="none" strike="noStrike" baseline="0" dirty="0" err="1"/>
              <a:t>nutritional</a:t>
            </a:r>
            <a:r>
              <a:rPr lang="sk-SK" sz="1000" b="1" i="0" u="none" strike="noStrike" baseline="0" dirty="0"/>
              <a:t> and </a:t>
            </a:r>
            <a:r>
              <a:rPr lang="sk-SK" sz="1000" b="1" i="0" u="none" strike="noStrike" baseline="0" dirty="0" err="1"/>
              <a:t>macronutrients</a:t>
            </a:r>
            <a:r>
              <a:rPr lang="sk-SK" sz="1000" b="1" i="0" u="none" strike="noStrike" baseline="0" dirty="0"/>
              <a:t> </a:t>
            </a:r>
            <a:r>
              <a:rPr lang="sk-SK" sz="1000" b="1" i="0" u="none" strike="noStrike" baseline="0" dirty="0" err="1"/>
              <a:t>intake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 in the last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period of pregnancy shortened the length of pregnancy.</a:t>
            </a:r>
            <a:r>
              <a:rPr lang="sk-SK" sz="1000" b="1" dirty="0"/>
              <a:t> </a:t>
            </a:r>
            <a:endParaRPr lang="sk-SK" sz="1000" i="1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EE513359-E0C4-4E29-BF5B-63B5A1671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03" y="6627005"/>
            <a:ext cx="12192000" cy="22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sk-SK" sz="10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The</a:t>
            </a:r>
            <a:r>
              <a:rPr kumimoji="0" lang="cs-CZ" altLang="sk-SK" sz="1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study </a:t>
            </a:r>
            <a:r>
              <a:rPr kumimoji="0" lang="cs-CZ" altLang="sk-SK" sz="10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was</a:t>
            </a:r>
            <a:r>
              <a:rPr kumimoji="0" lang="cs-CZ" altLang="sk-SK" sz="1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cs-CZ" altLang="sk-SK" sz="10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supported</a:t>
            </a:r>
            <a:r>
              <a:rPr kumimoji="0" lang="cs-CZ" altLang="sk-SK" sz="1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by GA UK č. 1306218, SVV/2020/260551, MH CZ –DRO (UHHK, 00179906) and PROGRES Q42</a:t>
            </a:r>
            <a:endParaRPr kumimoji="0" lang="sk-SK" altLang="sk-SK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5177901-8309-4516-BE6A-F6F92D875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611146"/>
              </p:ext>
            </p:extLst>
          </p:nvPr>
        </p:nvGraphicFramePr>
        <p:xfrm>
          <a:off x="4447984" y="1500439"/>
          <a:ext cx="3147953" cy="175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228193DB-BA13-4F20-A097-CED0CA8A91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992262"/>
              </p:ext>
            </p:extLst>
          </p:nvPr>
        </p:nvGraphicFramePr>
        <p:xfrm>
          <a:off x="4443371" y="3315303"/>
          <a:ext cx="3147954" cy="175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F74345-FB7A-4C67-8BB6-99D4D5F58430}"/>
              </a:ext>
            </a:extLst>
          </p:cNvPr>
          <p:cNvSpPr txBox="1"/>
          <p:nvPr/>
        </p:nvSpPr>
        <p:spPr>
          <a:xfrm>
            <a:off x="4398733" y="5068820"/>
            <a:ext cx="3147953" cy="19007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/>
              <a:t>G1</a:t>
            </a:r>
            <a:r>
              <a:rPr lang="sk-SK" sz="1000" b="1" dirty="0"/>
              <a:t>, </a:t>
            </a:r>
            <a:r>
              <a:rPr lang="en-US" sz="1000" b="1" dirty="0"/>
              <a:t>G2</a:t>
            </a:r>
            <a:r>
              <a:rPr lang="sk-SK" sz="1000" b="1" dirty="0"/>
              <a:t>, </a:t>
            </a:r>
            <a:r>
              <a:rPr lang="en-US" sz="1000" b="1" dirty="0"/>
              <a:t>G3</a:t>
            </a:r>
            <a:r>
              <a:rPr lang="sk-SK" sz="1000" b="1" dirty="0"/>
              <a:t>- </a:t>
            </a:r>
            <a:r>
              <a:rPr lang="sk-SK" sz="1000" b="1" dirty="0" err="1"/>
              <a:t>pregnancy</a:t>
            </a:r>
            <a:r>
              <a:rPr lang="sk-SK" sz="1000" b="1" dirty="0"/>
              <a:t> </a:t>
            </a:r>
            <a:r>
              <a:rPr lang="sk-SK" sz="1000" b="1" dirty="0" err="1"/>
              <a:t>preriods</a:t>
            </a:r>
            <a:br>
              <a:rPr lang="sk-SK" sz="1000" b="1" dirty="0"/>
            </a:br>
            <a:r>
              <a:rPr lang="sk-SK" sz="1000" b="1" dirty="0"/>
              <a:t>EI- </a:t>
            </a:r>
            <a:r>
              <a:rPr lang="sk-SK" sz="1000" b="1" dirty="0" err="1"/>
              <a:t>energy</a:t>
            </a:r>
            <a:r>
              <a:rPr lang="sk-SK" sz="1000" b="1" dirty="0"/>
              <a:t> </a:t>
            </a:r>
            <a:r>
              <a:rPr lang="sk-SK" sz="1000" b="1" dirty="0" err="1"/>
              <a:t>intake</a:t>
            </a:r>
            <a:r>
              <a:rPr lang="sk-SK" sz="1000" b="1" dirty="0"/>
              <a:t>, REE-</a:t>
            </a:r>
            <a:r>
              <a:rPr lang="sk-SK" sz="1000" b="1" dirty="0" err="1"/>
              <a:t>resting</a:t>
            </a:r>
            <a:r>
              <a:rPr lang="sk-SK" sz="1000" b="1" dirty="0"/>
              <a:t> </a:t>
            </a:r>
            <a:r>
              <a:rPr lang="sk-SK" sz="1000" b="1" dirty="0" err="1"/>
              <a:t>energy</a:t>
            </a:r>
            <a:r>
              <a:rPr lang="sk-SK" sz="1000" b="1" dirty="0"/>
              <a:t> </a:t>
            </a:r>
            <a:r>
              <a:rPr lang="sk-SK" sz="1000" b="1" dirty="0" err="1"/>
              <a:t>expenditure</a:t>
            </a:r>
            <a:endParaRPr lang="sk-SK" sz="1000" b="1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59AC339-241D-4E95-A5D0-4CEF055051F3}"/>
              </a:ext>
            </a:extLst>
          </p:cNvPr>
          <p:cNvSpPr txBox="1"/>
          <p:nvPr/>
        </p:nvSpPr>
        <p:spPr>
          <a:xfrm>
            <a:off x="-1566" y="2296271"/>
            <a:ext cx="4166258" cy="21204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US" sz="1000" b="1" i="0" u="none" strike="noStrike" baseline="0" dirty="0"/>
              <a:t>outcomes and neonatal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health</a:t>
            </a:r>
            <a:r>
              <a:rPr lang="sk-SK" sz="1000" b="1" dirty="0"/>
              <a:t>. </a:t>
            </a:r>
            <a:br>
              <a:rPr lang="sk-SK" sz="1000" b="1" dirty="0"/>
            </a:br>
            <a:endParaRPr lang="sk-SK" sz="1000" b="1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F91BDA7-B9A6-4D65-8F30-8858E9F1DBFF}"/>
              </a:ext>
            </a:extLst>
          </p:cNvPr>
          <p:cNvSpPr txBox="1"/>
          <p:nvPr/>
        </p:nvSpPr>
        <p:spPr>
          <a:xfrm>
            <a:off x="-1566" y="2460485"/>
            <a:ext cx="4166258" cy="63620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/>
            <a:r>
              <a:rPr lang="sk-SK" sz="1000" b="1" dirty="0"/>
              <a:t>T</a:t>
            </a:r>
            <a:r>
              <a:rPr lang="en-US" sz="1000" b="1" i="0" u="none" strike="noStrike" baseline="0" dirty="0" err="1"/>
              <a:t>herefore</a:t>
            </a:r>
            <a:r>
              <a:rPr lang="en-US" sz="1000" b="1" i="0" u="none" strike="noStrike" baseline="0" dirty="0"/>
              <a:t>,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understanding the relation between maternal nutrition and pregnancy outcomes may provide a</a:t>
            </a:r>
            <a:r>
              <a:rPr lang="sk-SK" sz="1000" b="1" i="0" u="none" strike="noStrike" baseline="0" dirty="0"/>
              <a:t> </a:t>
            </a:r>
            <a:r>
              <a:rPr lang="en-US" sz="1000" b="1" i="0" u="none" strike="noStrike" baseline="0" dirty="0"/>
              <a:t>basis for nutritional interventions that will improve birth outcomes and long-term quality of life</a:t>
            </a:r>
            <a:r>
              <a:rPr lang="sk-SK" sz="1000" b="1" i="0" u="none" strike="noStrike" baseline="0" dirty="0"/>
              <a:t>.</a:t>
            </a:r>
            <a:endParaRPr lang="sk-SK" sz="1000" b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000" i="1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C2776D1-8FF3-449A-909A-7A2A0C454932}"/>
              </a:ext>
            </a:extLst>
          </p:cNvPr>
          <p:cNvSpPr txBox="1"/>
          <p:nvPr/>
        </p:nvSpPr>
        <p:spPr>
          <a:xfrm>
            <a:off x="4416665" y="5796394"/>
            <a:ext cx="7614474" cy="5500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000" b="1" dirty="0"/>
              <a:t>Energy </a:t>
            </a:r>
            <a:r>
              <a:rPr lang="sk-SK" sz="1000" b="1" dirty="0" err="1"/>
              <a:t>intake</a:t>
            </a:r>
            <a:r>
              <a:rPr lang="sk-SK" sz="1000" b="1" dirty="0"/>
              <a:t> (kcal/ kg) </a:t>
            </a:r>
            <a:r>
              <a:rPr lang="sk-SK" sz="1000" b="1" dirty="0" err="1"/>
              <a:t>correlated</a:t>
            </a:r>
            <a:r>
              <a:rPr lang="sk-SK" sz="1000" b="1" dirty="0"/>
              <a:t> </a:t>
            </a:r>
            <a:r>
              <a:rPr lang="sk-SK" sz="1000" b="1" dirty="0" err="1"/>
              <a:t>with</a:t>
            </a:r>
            <a:r>
              <a:rPr lang="sk-SK" sz="1000" b="1" dirty="0"/>
              <a:t> </a:t>
            </a:r>
            <a:r>
              <a:rPr lang="sk-SK" sz="1000" b="1" dirty="0" err="1"/>
              <a:t>resting</a:t>
            </a:r>
            <a:r>
              <a:rPr lang="sk-SK" sz="1000" b="1" dirty="0"/>
              <a:t> </a:t>
            </a:r>
            <a:r>
              <a:rPr lang="sk-SK" sz="1000" b="1" dirty="0" err="1"/>
              <a:t>energy</a:t>
            </a:r>
            <a:r>
              <a:rPr lang="sk-SK" sz="1000" b="1" dirty="0"/>
              <a:t> </a:t>
            </a:r>
            <a:r>
              <a:rPr lang="sk-SK" sz="1000" b="1" dirty="0" err="1"/>
              <a:t>expenditure</a:t>
            </a:r>
            <a:r>
              <a:rPr lang="sk-SK" sz="1000" b="1" dirty="0"/>
              <a:t> (kcal/ kg) (</a:t>
            </a:r>
            <a:r>
              <a:rPr lang="en-US" sz="1000" b="1" i="1" dirty="0"/>
              <a:t>p</a:t>
            </a:r>
            <a:r>
              <a:rPr lang="en-US" sz="1000" b="1" dirty="0"/>
              <a:t> &lt;</a:t>
            </a:r>
            <a:r>
              <a:rPr lang="sk-SK" sz="1000" b="1" dirty="0"/>
              <a:t> </a:t>
            </a:r>
            <a:r>
              <a:rPr lang="en-US" sz="1000" b="1" dirty="0"/>
              <a:t>0.001</a:t>
            </a:r>
            <a:r>
              <a:rPr lang="sk-SK" sz="1000" b="1" dirty="0"/>
              <a:t>) .</a:t>
            </a:r>
            <a:endParaRPr lang="sk-SK" sz="1000" i="1" dirty="0"/>
          </a:p>
        </p:txBody>
      </p:sp>
    </p:spTree>
    <p:extLst>
      <p:ext uri="{BB962C8B-B14F-4D97-AF65-F5344CB8AC3E}">
        <p14:creationId xmlns:p14="http://schemas.microsoft.com/office/powerpoint/2010/main" val="141350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>
          <a:lnSpc>
            <a:spcPct val="100000"/>
          </a:lnSpc>
          <a:spcBef>
            <a:spcPts val="0"/>
          </a:spcBef>
          <a:defRPr sz="2000" 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3cc2fe6-d691-4e39-a8a4-3bb83de63507">
      <UserInfo>
        <DisplayName>Gaelle Notzli</DisplayName>
        <AccountId>1105</AccountId>
        <AccountType/>
      </UserInfo>
      <UserInfo>
        <DisplayName>Coralie Deleage</DisplayName>
        <AccountId>1038</AccountId>
        <AccountType/>
      </UserInfo>
      <UserInfo>
        <DisplayName>Gaelle Vacca</DisplayName>
        <AccountId>1042</AccountId>
        <AccountType/>
      </UserInfo>
      <UserInfo>
        <DisplayName>Rene Haller</DisplayName>
        <AccountId>1041</AccountId>
        <AccountType/>
      </UserInfo>
      <UserInfo>
        <DisplayName>Candice Gabay</DisplayName>
        <AccountId>1782</AccountId>
        <AccountType/>
      </UserInfo>
      <UserInfo>
        <DisplayName>Celine Simula</DisplayName>
        <AccountId>1106</AccountId>
        <AccountType/>
      </UserInfo>
      <UserInfo>
        <DisplayName>Corentin Ruy</DisplayName>
        <AccountId>844</AccountId>
        <AccountType/>
      </UserInfo>
      <UserInfo>
        <DisplayName>Olivier Grandjean</DisplayName>
        <AccountId>764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0914F7F6525C47BAD2C292085E843A" ma:contentTypeVersion="" ma:contentTypeDescription="Create a new document." ma:contentTypeScope="" ma:versionID="e4eb41c776219e7a219d5dccd20ad3b1">
  <xsd:schema xmlns:xsd="http://www.w3.org/2001/XMLSchema" xmlns:xs="http://www.w3.org/2001/XMLSchema" xmlns:p="http://schemas.microsoft.com/office/2006/metadata/properties" xmlns:ns2="68719725-ba23-411c-8679-6f3f4eb845d7" xmlns:ns3="33cc2fe6-d691-4e39-a8a4-3bb83de63507" targetNamespace="http://schemas.microsoft.com/office/2006/metadata/properties" ma:root="true" ma:fieldsID="3d38229873db95fe3cf289a68819bf31" ns2:_="" ns3:_="">
    <xsd:import namespace="68719725-ba23-411c-8679-6f3f4eb845d7"/>
    <xsd:import namespace="33cc2fe6-d691-4e39-a8a4-3bb83de635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19725-ba23-411c-8679-6f3f4eb845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c2fe6-d691-4e39-a8a4-3bb83de6350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8522F8-2CBA-4287-A302-7CA4F847E3DA}">
  <ds:schemaRefs>
    <ds:schemaRef ds:uri="http://schemas.microsoft.com/office/2006/metadata/properties"/>
    <ds:schemaRef ds:uri="http://www.w3.org/XML/1998/namespace"/>
    <ds:schemaRef ds:uri="33cc2fe6-d691-4e39-a8a4-3bb83de63507"/>
    <ds:schemaRef ds:uri="http://purl.org/dc/dcmitype/"/>
    <ds:schemaRef ds:uri="http://purl.org/dc/elements/1.1/"/>
    <ds:schemaRef ds:uri="http://schemas.microsoft.com/office/2006/documentManagement/types"/>
    <ds:schemaRef ds:uri="68719725-ba23-411c-8679-6f3f4eb845d7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25F4CD-5F5B-4E41-BB2B-93380CFF48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BD72EB-1557-4085-B8CE-AF38EBBA6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719725-ba23-411c-8679-6f3f4eb845d7"/>
    <ds:schemaRef ds:uri="33cc2fe6-d691-4e39-a8a4-3bb83de635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814</Words>
  <Application>Microsoft Office PowerPoint</Application>
  <PresentationFormat>Širokoúhlá obrazovka</PresentationFormat>
  <Paragraphs>98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Coralie Deleage (MCI Geneva)</dc:creator>
  <cp:lastModifiedBy>Simonka Najpaverova</cp:lastModifiedBy>
  <cp:revision>154</cp:revision>
  <dcterms:created xsi:type="dcterms:W3CDTF">2016-06-27T15:32:09Z</dcterms:created>
  <dcterms:modified xsi:type="dcterms:W3CDTF">2020-08-19T16:51:08Z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0x010100740914F7F6525C47BAD2C292085E843A</vt:lpwstr>
  </property>
</Properties>
</file>